
<file path=[Content_Types].xml><?xml version="1.0" encoding="utf-8"?>
<Types xmlns="http://schemas.openxmlformats.org/package/2006/content-types">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heme/theme1.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3" Type="http://schemas.openxmlformats.org/package/2006/relationships/metadata/core-properties" Target="docProps/core.xml"/><Relationship Id="rId2" Type="http://schemas.openxmlformats.org/officeDocument/2006/relationships/extended-properties" Target="docProps/app.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7" r:id="rId3"/>
  </p:sldIdLst>
  <p:sldSz cx="9144000" cy="6858000" type="screen4x3"/>
  <p:notesSz cx="6858000" cy="9144000"/>
  <p:custDataLst>
    <p:tags r:id="rId7"/>
  </p:custDataLst>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38" userDrawn="1">
          <p15:clr>
            <a:srgbClr val="A4A3A4"/>
          </p15:clr>
        </p15:guide>
        <p15:guide id="2" pos="2881"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snapVertSplitter="1" vertBarState="minimized" horzBarState="maximized">
    <p:restoredLeft sz="34572" autoAdjust="0"/>
    <p:restoredTop sz="86369" autoAdjust="0"/>
  </p:normalViewPr>
  <p:slideViewPr>
    <p:cSldViewPr showGuides="1">
      <p:cViewPr varScale="1">
        <p:scale>
          <a:sx n="89" d="100"/>
          <a:sy n="89" d="100"/>
        </p:scale>
        <p:origin x="-1530" y="-96"/>
      </p:cViewPr>
      <p:guideLst>
        <p:guide orient="horz" pos="2138"/>
        <p:guide pos="2881"/>
      </p:guideLst>
    </p:cSldViewPr>
  </p:slideViewPr>
  <p:outlineViewPr>
    <p:cViewPr>
      <p:scale>
        <a:sx n="33" d="100"/>
        <a:sy n="33" d="100"/>
      </p:scale>
      <p:origin x="222" y="0"/>
    </p:cViewPr>
  </p:outlin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7" Type="http://schemas.openxmlformats.org/officeDocument/2006/relationships/tags" Target="tags/tag12.xml"/><Relationship Id="rId6" Type="http://schemas.openxmlformats.org/officeDocument/2006/relationships/tableStyles" Target="tableStyles.xml"/><Relationship Id="rId5" Type="http://schemas.openxmlformats.org/officeDocument/2006/relationships/viewProps" Target="viewProps.xml"/><Relationship Id="rId4" Type="http://schemas.openxmlformats.org/officeDocument/2006/relationships/presProps" Target="presProps.xml"/><Relationship Id="rId3" Type="http://schemas.openxmlformats.org/officeDocument/2006/relationships/slide" Target="slides/slide1.xml"/><Relationship Id="rId2" Type="http://schemas.openxmlformats.org/officeDocument/2006/relationships/theme" Target="theme/theme1.xml"/><Relationship Id="rId1" Type="http://schemas.openxmlformats.org/officeDocument/2006/relationships/slideMaster" Target="slideMasters/slideMaster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685800" y="2130425"/>
            <a:ext cx="7772400" cy="1470025"/>
          </a:xfrm>
        </p:spPr>
        <p:txBody>
          <a:bodyPr/>
          <a:lstStyle/>
          <a:p>
            <a:r>
              <a:rPr lang="zh-CN" altLang="en-US" smtClean="0"/>
              <a:t>单击此处编辑母版标题样式</a:t>
            </a:r>
            <a:endParaRPr lang="zh-CN" altLang="en-US"/>
          </a:p>
        </p:txBody>
      </p:sp>
      <p:sp>
        <p:nvSpPr>
          <p:cNvPr id="3" name="副标题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zh-CN" altLang="en-US" smtClean="0"/>
              <a:t>单击此处编辑母版副标题样式</a:t>
            </a:r>
            <a:endParaRPr lang="zh-CN" altLang="en-US"/>
          </a:p>
        </p:txBody>
      </p:sp>
      <p:sp>
        <p:nvSpPr>
          <p:cNvPr id="4" name="日期占位符 3"/>
          <p:cNvSpPr>
            <a:spLocks noGrp="1"/>
          </p:cNvSpPr>
          <p:nvPr>
            <p:ph type="dt" sz="half" idx="10"/>
          </p:nvPr>
        </p:nvSpPr>
        <p:spPr/>
        <p:txBody>
          <a:bodyPr/>
          <a:lstStyle/>
          <a:p>
            <a:fld id="{EF3B42ED-701E-4780-B263-2E417B3A1B26}"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6629A67B-D4EC-4412-86BF-30C9CF64214A}" type="slidenum">
              <a:rPr lang="zh-CN" altLang="en-US" smtClean="0"/>
            </a:fld>
            <a:endParaRPr lang="zh-CN" alt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p:txBody>
          <a:bodyPr vert="eaVert"/>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fld id="{EF3B42ED-701E-4780-B263-2E417B3A1B26}"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6629A67B-D4EC-4412-86BF-30C9CF64214A}" type="slidenum">
              <a:rPr lang="zh-CN" altLang="en-US" smtClean="0"/>
            </a:fld>
            <a:endParaRPr lang="zh-CN"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6629400" y="274638"/>
            <a:ext cx="2057400" cy="5851525"/>
          </a:xfrm>
        </p:spPr>
        <p:txBody>
          <a:bodyPr vert="eaVert"/>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a:xfrm>
            <a:off x="457200" y="274638"/>
            <a:ext cx="6019800" cy="5851525"/>
          </a:xfrm>
        </p:spPr>
        <p:txBody>
          <a:bodyPr vert="eaVert"/>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fld id="{EF3B42ED-701E-4780-B263-2E417B3A1B26}"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6629A67B-D4EC-4412-86BF-30C9CF64214A}" type="slidenum">
              <a:rPr lang="zh-CN" altLang="en-US" smtClean="0"/>
            </a:fld>
            <a:endParaRPr lang="zh-CN" alt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idx="1"/>
          </p:nvPr>
        </p:nvSpPr>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fld id="{EF3B42ED-701E-4780-B263-2E417B3A1B26}"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6629A67B-D4EC-4412-86BF-30C9CF64214A}" type="slidenum">
              <a:rPr lang="zh-CN" altLang="en-US" smtClean="0"/>
            </a:fld>
            <a:endParaRPr lang="zh-CN" alt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722313" y="4406900"/>
            <a:ext cx="7772400" cy="1362075"/>
          </a:xfrm>
        </p:spPr>
        <p:txBody>
          <a:bodyPr anchor="t"/>
          <a:lstStyle>
            <a:lvl1pPr algn="l">
              <a:defRPr sz="4000" b="1" cap="all"/>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zh-CN" altLang="en-US" smtClean="0"/>
              <a:t>单击此处编辑母版文本样式</a:t>
            </a:r>
            <a:endParaRPr lang="zh-CN" altLang="en-US" smtClean="0"/>
          </a:p>
        </p:txBody>
      </p:sp>
      <p:sp>
        <p:nvSpPr>
          <p:cNvPr id="4" name="日期占位符 3"/>
          <p:cNvSpPr>
            <a:spLocks noGrp="1"/>
          </p:cNvSpPr>
          <p:nvPr>
            <p:ph type="dt" sz="half" idx="10"/>
          </p:nvPr>
        </p:nvSpPr>
        <p:spPr/>
        <p:txBody>
          <a:bodyPr/>
          <a:lstStyle/>
          <a:p>
            <a:fld id="{EF3B42ED-701E-4780-B263-2E417B3A1B26}"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6629A67B-D4EC-4412-86BF-30C9CF64214A}" type="slidenum">
              <a:rPr lang="zh-CN" altLang="en-US" smtClean="0"/>
            </a:fld>
            <a:endParaRPr lang="zh-CN" alt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内容占位符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5" name="日期占位符 4"/>
          <p:cNvSpPr>
            <a:spLocks noGrp="1"/>
          </p:cNvSpPr>
          <p:nvPr>
            <p:ph type="dt" sz="half" idx="10"/>
          </p:nvPr>
        </p:nvSpPr>
        <p:spPr/>
        <p:txBody>
          <a:bodyPr/>
          <a:lstStyle/>
          <a:p>
            <a:fld id="{EF3B42ED-701E-4780-B263-2E417B3A1B26}" type="datetimeFigureOut">
              <a:rPr lang="zh-CN" altLang="en-US" smtClean="0"/>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6629A67B-D4EC-4412-86BF-30C9CF64214A}" type="slidenum">
              <a:rPr lang="zh-CN" altLang="en-US" smtClean="0"/>
            </a:fld>
            <a:endParaRPr lang="zh-CN"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lvl1pPr>
              <a:defRPr/>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endParaRPr lang="zh-CN" altLang="en-US" smtClean="0"/>
          </a:p>
        </p:txBody>
      </p:sp>
      <p:sp>
        <p:nvSpPr>
          <p:cNvPr id="4" name="内容占位符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5" name="文本占位符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endParaRPr lang="zh-CN" altLang="en-US" smtClean="0"/>
          </a:p>
        </p:txBody>
      </p:sp>
      <p:sp>
        <p:nvSpPr>
          <p:cNvPr id="6" name="内容占位符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7" name="日期占位符 6"/>
          <p:cNvSpPr>
            <a:spLocks noGrp="1"/>
          </p:cNvSpPr>
          <p:nvPr>
            <p:ph type="dt" sz="half" idx="10"/>
          </p:nvPr>
        </p:nvSpPr>
        <p:spPr/>
        <p:txBody>
          <a:bodyPr/>
          <a:lstStyle/>
          <a:p>
            <a:fld id="{EF3B42ED-701E-4780-B263-2E417B3A1B26}" type="datetimeFigureOut">
              <a:rPr lang="zh-CN" altLang="en-US" smtClean="0"/>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6629A67B-D4EC-4412-86BF-30C9CF64214A}" type="slidenum">
              <a:rPr lang="zh-CN" altLang="en-US" smtClean="0"/>
            </a:fld>
            <a:endParaRPr lang="zh-CN"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日期占位符 2"/>
          <p:cNvSpPr>
            <a:spLocks noGrp="1"/>
          </p:cNvSpPr>
          <p:nvPr>
            <p:ph type="dt" sz="half" idx="10"/>
          </p:nvPr>
        </p:nvSpPr>
        <p:spPr/>
        <p:txBody>
          <a:bodyPr/>
          <a:lstStyle/>
          <a:p>
            <a:fld id="{EF3B42ED-701E-4780-B263-2E417B3A1B26}" type="datetimeFigureOut">
              <a:rPr lang="zh-CN" altLang="en-US" smtClean="0"/>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6629A67B-D4EC-4412-86BF-30C9CF64214A}" type="slidenum">
              <a:rPr lang="zh-CN" altLang="en-US" smtClean="0"/>
            </a:fld>
            <a:endParaRPr lang="zh-CN"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EF3B42ED-701E-4780-B263-2E417B3A1B26}" type="datetimeFigureOut">
              <a:rPr lang="zh-CN" altLang="en-US" smtClean="0"/>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6629A67B-D4EC-4412-86BF-30C9CF64214A}" type="slidenum">
              <a:rPr lang="zh-CN" altLang="en-US" smtClean="0"/>
            </a:fld>
            <a:endParaRPr lang="zh-CN"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457200" y="273050"/>
            <a:ext cx="3008313" cy="1162050"/>
          </a:xfrm>
        </p:spPr>
        <p:txBody>
          <a:bodyPr anchor="b"/>
          <a:lstStyle>
            <a:lvl1pPr algn="l">
              <a:defRPr sz="2000" b="1"/>
            </a:lvl1pPr>
          </a:lstStyle>
          <a:p>
            <a:r>
              <a:rPr lang="zh-CN" altLang="en-US" smtClean="0"/>
              <a:t>单击此处编辑母版标题样式</a:t>
            </a:r>
            <a:endParaRPr lang="zh-CN" altLang="en-US"/>
          </a:p>
        </p:txBody>
      </p:sp>
      <p:sp>
        <p:nvSpPr>
          <p:cNvPr id="3" name="内容占位符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文本占位符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smtClean="0"/>
              <a:t>单击此处编辑母版文本样式</a:t>
            </a:r>
            <a:endParaRPr lang="zh-CN" altLang="en-US" smtClean="0"/>
          </a:p>
        </p:txBody>
      </p:sp>
      <p:sp>
        <p:nvSpPr>
          <p:cNvPr id="5" name="日期占位符 4"/>
          <p:cNvSpPr>
            <a:spLocks noGrp="1"/>
          </p:cNvSpPr>
          <p:nvPr>
            <p:ph type="dt" sz="half" idx="10"/>
          </p:nvPr>
        </p:nvSpPr>
        <p:spPr/>
        <p:txBody>
          <a:bodyPr/>
          <a:lstStyle/>
          <a:p>
            <a:fld id="{EF3B42ED-701E-4780-B263-2E417B3A1B26}" type="datetimeFigureOut">
              <a:rPr lang="zh-CN" altLang="en-US" smtClean="0"/>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6629A67B-D4EC-4412-86BF-30C9CF64214A}" type="slidenum">
              <a:rPr lang="zh-CN" altLang="en-US" smtClean="0"/>
            </a:fld>
            <a:endParaRPr lang="zh-CN"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1792288" y="4800600"/>
            <a:ext cx="5486400" cy="566738"/>
          </a:xfrm>
        </p:spPr>
        <p:txBody>
          <a:bodyPr anchor="b"/>
          <a:lstStyle>
            <a:lvl1pPr algn="l">
              <a:defRPr sz="2000" b="1"/>
            </a:lvl1pPr>
          </a:lstStyle>
          <a:p>
            <a:r>
              <a:rPr lang="zh-CN" altLang="en-US" smtClean="0"/>
              <a:t>单击此处编辑母版标题样式</a:t>
            </a:r>
            <a:endParaRPr lang="zh-CN" altLang="en-US"/>
          </a:p>
        </p:txBody>
      </p:sp>
      <p:sp>
        <p:nvSpPr>
          <p:cNvPr id="3" name="图片占位符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smtClean="0"/>
              <a:t>单击此处编辑母版文本样式</a:t>
            </a:r>
            <a:endParaRPr lang="zh-CN" altLang="en-US" smtClean="0"/>
          </a:p>
        </p:txBody>
      </p:sp>
      <p:sp>
        <p:nvSpPr>
          <p:cNvPr id="5" name="日期占位符 4"/>
          <p:cNvSpPr>
            <a:spLocks noGrp="1"/>
          </p:cNvSpPr>
          <p:nvPr>
            <p:ph type="dt" sz="half" idx="10"/>
          </p:nvPr>
        </p:nvSpPr>
        <p:spPr/>
        <p:txBody>
          <a:bodyPr/>
          <a:lstStyle/>
          <a:p>
            <a:fld id="{EF3B42ED-701E-4780-B263-2E417B3A1B26}" type="datetimeFigureOut">
              <a:rPr lang="zh-CN" altLang="en-US" smtClean="0"/>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6629A67B-D4EC-4412-86BF-30C9CF64214A}" type="slidenum">
              <a:rPr lang="zh-CN" altLang="en-US" smtClean="0"/>
            </a:fld>
            <a:endParaRPr lang="zh-CN" altLang="en-US"/>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2" Type="http://schemas.openxmlformats.org/officeDocument/2006/relationships/theme" Target="../theme/theme1.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日期占位符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F3B42ED-701E-4780-B263-2E417B3A1B26}" type="datetimeFigureOut">
              <a:rPr lang="zh-CN" altLang="en-US" smtClean="0"/>
            </a:fld>
            <a:endParaRPr lang="zh-CN" altLang="en-US"/>
          </a:p>
        </p:txBody>
      </p:sp>
      <p:sp>
        <p:nvSpPr>
          <p:cNvPr id="5" name="页脚占位符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629A67B-D4EC-4412-86BF-30C9CF64214A}" type="slidenum">
              <a:rPr lang="zh-CN" altLang="en-US" smtClean="0"/>
            </a:fld>
            <a:endParaRPr lang="zh-CN"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9" Type="http://schemas.openxmlformats.org/officeDocument/2006/relationships/tags" Target="../tags/tag9.xml"/><Relationship Id="rId8" Type="http://schemas.openxmlformats.org/officeDocument/2006/relationships/tags" Target="../tags/tag8.xml"/><Relationship Id="rId7" Type="http://schemas.openxmlformats.org/officeDocument/2006/relationships/tags" Target="../tags/tag7.xml"/><Relationship Id="rId6" Type="http://schemas.openxmlformats.org/officeDocument/2006/relationships/tags" Target="../tags/tag6.xml"/><Relationship Id="rId5" Type="http://schemas.openxmlformats.org/officeDocument/2006/relationships/tags" Target="../tags/tag5.xml"/><Relationship Id="rId4" Type="http://schemas.openxmlformats.org/officeDocument/2006/relationships/tags" Target="../tags/tag4.xml"/><Relationship Id="rId3" Type="http://schemas.openxmlformats.org/officeDocument/2006/relationships/tags" Target="../tags/tag3.xml"/><Relationship Id="rId2" Type="http://schemas.openxmlformats.org/officeDocument/2006/relationships/tags" Target="../tags/tag2.xml"/><Relationship Id="rId12" Type="http://schemas.openxmlformats.org/officeDocument/2006/relationships/slideLayout" Target="../slideLayouts/slideLayout1.xml"/><Relationship Id="rId11" Type="http://schemas.openxmlformats.org/officeDocument/2006/relationships/tags" Target="../tags/tag11.xml"/><Relationship Id="rId10" Type="http://schemas.openxmlformats.org/officeDocument/2006/relationships/tags" Target="../tags/tag10.xml"/><Relationship Id="rId1" Type="http://schemas.openxmlformats.org/officeDocument/2006/relationships/tags" Target="../tags/tag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p:cNvSpPr/>
          <p:nvPr/>
        </p:nvSpPr>
        <p:spPr>
          <a:xfrm>
            <a:off x="2562225" y="285750"/>
            <a:ext cx="3394075" cy="428625"/>
          </a:xfrm>
          <a:prstGeom prst="rec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zh-CN" altLang="en-US" dirty="0" smtClean="0"/>
              <a:t>新丰县砂石场审批指引流程图</a:t>
            </a:r>
            <a:endParaRPr lang="zh-CN" altLang="en-US" dirty="0"/>
          </a:p>
        </p:txBody>
      </p:sp>
      <p:sp>
        <p:nvSpPr>
          <p:cNvPr id="10" name="矩形 9"/>
          <p:cNvSpPr/>
          <p:nvPr/>
        </p:nvSpPr>
        <p:spPr>
          <a:xfrm>
            <a:off x="2565400" y="1560195"/>
            <a:ext cx="1338580" cy="359410"/>
          </a:xfrm>
          <a:prstGeom prst="rect">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zh-CN" altLang="en-US" sz="900" dirty="0"/>
              <a:t>办理土地租凭协议</a:t>
            </a:r>
            <a:endParaRPr lang="zh-CN" altLang="en-US" sz="900" dirty="0"/>
          </a:p>
          <a:p>
            <a:pPr algn="ctr"/>
            <a:r>
              <a:rPr lang="zh-CN" altLang="en-US" sz="900" dirty="0"/>
              <a:t>或合同</a:t>
            </a:r>
            <a:endParaRPr lang="zh-CN" altLang="en-US" sz="900" dirty="0"/>
          </a:p>
        </p:txBody>
      </p:sp>
      <p:sp>
        <p:nvSpPr>
          <p:cNvPr id="12" name="矩形 11"/>
          <p:cNvSpPr/>
          <p:nvPr/>
        </p:nvSpPr>
        <p:spPr>
          <a:xfrm>
            <a:off x="2555875" y="1035050"/>
            <a:ext cx="1338580" cy="274320"/>
          </a:xfrm>
          <a:prstGeom prst="rect">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zh-CN" altLang="en-US" sz="900" dirty="0" smtClean="0"/>
              <a:t>个人或单位申请</a:t>
            </a:r>
            <a:endParaRPr lang="zh-CN" altLang="en-US" sz="900" dirty="0" smtClean="0"/>
          </a:p>
        </p:txBody>
      </p:sp>
      <p:sp>
        <p:nvSpPr>
          <p:cNvPr id="15" name="矩形 14"/>
          <p:cNvSpPr/>
          <p:nvPr/>
        </p:nvSpPr>
        <p:spPr>
          <a:xfrm>
            <a:off x="2566035" y="4356100"/>
            <a:ext cx="1338580" cy="349250"/>
          </a:xfrm>
          <a:prstGeom prst="rect">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zh-CN" altLang="en-US" sz="900" dirty="0"/>
              <a:t>生态环境局</a:t>
            </a:r>
            <a:endParaRPr lang="zh-CN" altLang="en-US" sz="900" dirty="0"/>
          </a:p>
          <a:p>
            <a:pPr algn="ctr"/>
            <a:r>
              <a:rPr lang="zh-CN" altLang="en-US" sz="900" dirty="0"/>
              <a:t>洗砂排放审核</a:t>
            </a:r>
            <a:endParaRPr lang="zh-CN" altLang="en-US" sz="900" dirty="0"/>
          </a:p>
        </p:txBody>
      </p:sp>
      <p:cxnSp>
        <p:nvCxnSpPr>
          <p:cNvPr id="36" name="直接箭头连接符 35"/>
          <p:cNvCxnSpPr/>
          <p:nvPr/>
        </p:nvCxnSpPr>
        <p:spPr>
          <a:xfrm rot="5400000">
            <a:off x="3101021" y="4811718"/>
            <a:ext cx="214314" cy="1588"/>
          </a:xfrm>
          <a:prstGeom prst="straightConnector1">
            <a:avLst/>
          </a:prstGeom>
          <a:ln w="38100">
            <a:solidFill>
              <a:schemeClr val="accent3"/>
            </a:solidFill>
            <a:tailEnd type="arrow"/>
          </a:ln>
        </p:spPr>
        <p:style>
          <a:lnRef idx="1">
            <a:schemeClr val="accent1"/>
          </a:lnRef>
          <a:fillRef idx="0">
            <a:schemeClr val="accent1"/>
          </a:fillRef>
          <a:effectRef idx="0">
            <a:schemeClr val="accent1"/>
          </a:effectRef>
          <a:fontRef idx="minor">
            <a:schemeClr val="tx1"/>
          </a:fontRef>
        </p:style>
      </p:cxnSp>
      <p:cxnSp>
        <p:nvCxnSpPr>
          <p:cNvPr id="37" name="直接箭头连接符 36"/>
          <p:cNvCxnSpPr/>
          <p:nvPr/>
        </p:nvCxnSpPr>
        <p:spPr>
          <a:xfrm rot="5400000">
            <a:off x="3118166" y="1426197"/>
            <a:ext cx="214314" cy="1588"/>
          </a:xfrm>
          <a:prstGeom prst="straightConnector1">
            <a:avLst/>
          </a:prstGeom>
          <a:ln w="38100">
            <a:solidFill>
              <a:schemeClr val="accent3"/>
            </a:solidFill>
            <a:tailEnd type="arrow"/>
          </a:ln>
        </p:spPr>
        <p:style>
          <a:lnRef idx="1">
            <a:schemeClr val="accent1"/>
          </a:lnRef>
          <a:fillRef idx="0">
            <a:schemeClr val="accent1"/>
          </a:fillRef>
          <a:effectRef idx="0">
            <a:schemeClr val="accent1"/>
          </a:effectRef>
          <a:fontRef idx="minor">
            <a:schemeClr val="tx1"/>
          </a:fontRef>
        </p:style>
      </p:cxnSp>
      <p:sp>
        <p:nvSpPr>
          <p:cNvPr id="50" name="矩形 49"/>
          <p:cNvSpPr/>
          <p:nvPr/>
        </p:nvSpPr>
        <p:spPr>
          <a:xfrm>
            <a:off x="2555875" y="3892550"/>
            <a:ext cx="1338580" cy="220345"/>
          </a:xfrm>
          <a:prstGeom prst="rect">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zh-CN" altLang="en-US" sz="900" dirty="0" smtClean="0"/>
              <a:t>税务局办理登记证</a:t>
            </a:r>
            <a:endParaRPr lang="zh-CN" altLang="en-US" sz="900" dirty="0" smtClean="0"/>
          </a:p>
        </p:txBody>
      </p:sp>
      <p:sp>
        <p:nvSpPr>
          <p:cNvPr id="49" name="矩形 48"/>
          <p:cNvSpPr/>
          <p:nvPr/>
        </p:nvSpPr>
        <p:spPr>
          <a:xfrm>
            <a:off x="4500245" y="2216785"/>
            <a:ext cx="1450975" cy="1633220"/>
          </a:xfrm>
          <a:prstGeom prst="rect">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r>
              <a:rPr sz="900" dirty="0" smtClean="0">
                <a:sym typeface="+mn-ea"/>
              </a:rPr>
              <a:t>砂石场建设方案（不限于以下条件）：砂石场平面布置（含面积、四至以及临时管理房、进出场道路、供电、供水、截水沟、入河排水沟等临时设施的结构、位置及布置方案）； 设计堆放高度；设计使用期限；现场地形测量图纸及砂石场有关设施设计图纸；运营期限届满后的清理方案。</a:t>
            </a:r>
            <a:endParaRPr sz="900" dirty="0" smtClean="0">
              <a:sym typeface="+mn-ea"/>
            </a:endParaRPr>
          </a:p>
        </p:txBody>
      </p:sp>
      <p:sp>
        <p:nvSpPr>
          <p:cNvPr id="51" name="矩形 50"/>
          <p:cNvSpPr/>
          <p:nvPr/>
        </p:nvSpPr>
        <p:spPr>
          <a:xfrm>
            <a:off x="4500245" y="981075"/>
            <a:ext cx="1456690" cy="598170"/>
          </a:xfrm>
          <a:prstGeom prst="rect">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zh-CN" altLang="en-US" sz="900" dirty="0" smtClean="0">
                <a:sym typeface="+mn-ea"/>
              </a:rPr>
              <a:t>个人申报提供身份证复印件或单位申报提供单位营业执照及组织机构代码证复印件，并交验原件。</a:t>
            </a:r>
            <a:endParaRPr lang="zh-CN" altLang="en-US" sz="900" dirty="0" smtClean="0">
              <a:sym typeface="+mn-ea"/>
            </a:endParaRPr>
          </a:p>
        </p:txBody>
      </p:sp>
      <p:sp>
        <p:nvSpPr>
          <p:cNvPr id="52" name="矩形 51"/>
          <p:cNvSpPr/>
          <p:nvPr/>
        </p:nvSpPr>
        <p:spPr>
          <a:xfrm>
            <a:off x="4500245" y="4005580"/>
            <a:ext cx="1446530" cy="2026285"/>
          </a:xfrm>
          <a:prstGeom prst="rect">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l"/>
            <a:r>
              <a:rPr lang="zh-CN" altLang="en-US" sz="900" dirty="0" smtClean="0">
                <a:sym typeface="+mn-ea"/>
              </a:rPr>
              <a:t>用地审批：依法办理用地审批手续，选址应避让永久基本农田、生态保护红线和耕地，必须提供项目选址矢量红线数据(大地2000坐标系坐标数据)。涉及河道管理范围内土地和岸线利用的，还应当符合行洪、输水的要求。涉及交通、林业等部门的，依法依规审批。如需使用新增用地，需完善用地报批及供地等手续后，方能动工建设。</a:t>
            </a:r>
            <a:endParaRPr lang="zh-CN" altLang="en-US" sz="900" dirty="0"/>
          </a:p>
        </p:txBody>
      </p:sp>
      <p:sp>
        <p:nvSpPr>
          <p:cNvPr id="53" name="矩形 52"/>
          <p:cNvSpPr/>
          <p:nvPr/>
        </p:nvSpPr>
        <p:spPr>
          <a:xfrm>
            <a:off x="4500245" y="1624965"/>
            <a:ext cx="1446530" cy="402590"/>
          </a:xfrm>
          <a:prstGeom prst="rect">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zh-CN" altLang="en-US" sz="900" dirty="0" smtClean="0">
                <a:sym typeface="+mn-ea"/>
              </a:rPr>
              <a:t>包括场地租赁合同或所占用土地权属人同意意见等。</a:t>
            </a:r>
            <a:endParaRPr lang="zh-CN" altLang="en-US" sz="900" dirty="0" smtClean="0">
              <a:sym typeface="+mn-ea"/>
            </a:endParaRPr>
          </a:p>
        </p:txBody>
      </p:sp>
      <p:cxnSp>
        <p:nvCxnSpPr>
          <p:cNvPr id="5" name="直接箭头连接符 4"/>
          <p:cNvCxnSpPr/>
          <p:nvPr>
            <p:custDataLst>
              <p:tags r:id="rId1"/>
            </p:custDataLst>
          </p:nvPr>
        </p:nvCxnSpPr>
        <p:spPr>
          <a:xfrm rot="5400000">
            <a:off x="3099751" y="2031352"/>
            <a:ext cx="214314" cy="1588"/>
          </a:xfrm>
          <a:prstGeom prst="straightConnector1">
            <a:avLst/>
          </a:prstGeom>
          <a:ln w="38100">
            <a:solidFill>
              <a:schemeClr val="accent3"/>
            </a:solidFill>
            <a:tailEnd type="arrow"/>
          </a:ln>
        </p:spPr>
        <p:style>
          <a:lnRef idx="1">
            <a:schemeClr val="accent1"/>
          </a:lnRef>
          <a:fillRef idx="0">
            <a:schemeClr val="accent1"/>
          </a:fillRef>
          <a:effectRef idx="0">
            <a:schemeClr val="accent1"/>
          </a:effectRef>
          <a:fontRef idx="minor">
            <a:schemeClr val="tx1"/>
          </a:fontRef>
        </p:style>
      </p:cxnSp>
      <p:sp>
        <p:nvSpPr>
          <p:cNvPr id="6" name="矩形 5"/>
          <p:cNvSpPr/>
          <p:nvPr>
            <p:custDataLst>
              <p:tags r:id="rId2"/>
            </p:custDataLst>
          </p:nvPr>
        </p:nvSpPr>
        <p:spPr>
          <a:xfrm>
            <a:off x="2543175" y="2177415"/>
            <a:ext cx="1360805" cy="273050"/>
          </a:xfrm>
          <a:prstGeom prst="rect">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p>
            <a:pPr algn="ctr"/>
            <a:r>
              <a:rPr lang="zh-CN" altLang="en-US" sz="900" dirty="0"/>
              <a:t>砂石场建设方案</a:t>
            </a:r>
            <a:endParaRPr lang="zh-CN" altLang="en-US" sz="900" dirty="0"/>
          </a:p>
        </p:txBody>
      </p:sp>
      <p:cxnSp>
        <p:nvCxnSpPr>
          <p:cNvPr id="7" name="直接箭头连接符 6"/>
          <p:cNvCxnSpPr/>
          <p:nvPr>
            <p:custDataLst>
              <p:tags r:id="rId3"/>
            </p:custDataLst>
          </p:nvPr>
        </p:nvCxnSpPr>
        <p:spPr>
          <a:xfrm>
            <a:off x="3964305" y="2303780"/>
            <a:ext cx="376555" cy="9525"/>
          </a:xfrm>
          <a:prstGeom prst="straightConnector1">
            <a:avLst/>
          </a:prstGeom>
          <a:ln w="38100">
            <a:solidFill>
              <a:schemeClr val="accent3"/>
            </a:solidFill>
            <a:tailEnd type="arrow"/>
          </a:ln>
        </p:spPr>
        <p:style>
          <a:lnRef idx="1">
            <a:schemeClr val="accent1"/>
          </a:lnRef>
          <a:fillRef idx="0">
            <a:schemeClr val="accent1"/>
          </a:fillRef>
          <a:effectRef idx="0">
            <a:schemeClr val="accent1"/>
          </a:effectRef>
          <a:fontRef idx="minor">
            <a:schemeClr val="tx1"/>
          </a:fontRef>
        </p:style>
      </p:cxnSp>
      <p:sp>
        <p:nvSpPr>
          <p:cNvPr id="11" name="矩形 10"/>
          <p:cNvSpPr/>
          <p:nvPr>
            <p:custDataLst>
              <p:tags r:id="rId4"/>
            </p:custDataLst>
          </p:nvPr>
        </p:nvSpPr>
        <p:spPr>
          <a:xfrm>
            <a:off x="2561590" y="3308985"/>
            <a:ext cx="1343025" cy="363220"/>
          </a:xfrm>
          <a:prstGeom prst="rect">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p>
            <a:pPr algn="ctr"/>
            <a:r>
              <a:rPr lang="zh-CN" altLang="en-US" sz="900" dirty="0"/>
              <a:t>市场监督管理局</a:t>
            </a:r>
            <a:endParaRPr lang="zh-CN" altLang="en-US" sz="900" dirty="0"/>
          </a:p>
          <a:p>
            <a:pPr algn="ctr"/>
            <a:r>
              <a:rPr lang="zh-CN" altLang="en-US" sz="900" dirty="0"/>
              <a:t>办理营业执照</a:t>
            </a:r>
            <a:endParaRPr lang="zh-CN" altLang="en-US" sz="900" dirty="0"/>
          </a:p>
        </p:txBody>
      </p:sp>
      <p:cxnSp>
        <p:nvCxnSpPr>
          <p:cNvPr id="13" name="直接箭头连接符 12"/>
          <p:cNvCxnSpPr/>
          <p:nvPr>
            <p:custDataLst>
              <p:tags r:id="rId5"/>
            </p:custDataLst>
          </p:nvPr>
        </p:nvCxnSpPr>
        <p:spPr>
          <a:xfrm rot="5400000">
            <a:off x="3101021" y="3144507"/>
            <a:ext cx="214314" cy="1588"/>
          </a:xfrm>
          <a:prstGeom prst="straightConnector1">
            <a:avLst/>
          </a:prstGeom>
          <a:ln w="38100">
            <a:solidFill>
              <a:schemeClr val="accent3"/>
            </a:solidFill>
            <a:tailEnd type="arrow"/>
          </a:ln>
        </p:spPr>
        <p:style>
          <a:lnRef idx="1">
            <a:schemeClr val="accent1"/>
          </a:lnRef>
          <a:fillRef idx="0">
            <a:schemeClr val="accent1"/>
          </a:fillRef>
          <a:effectRef idx="0">
            <a:schemeClr val="accent1"/>
          </a:effectRef>
          <a:fontRef idx="minor">
            <a:schemeClr val="tx1"/>
          </a:fontRef>
        </p:style>
      </p:cxnSp>
      <p:cxnSp>
        <p:nvCxnSpPr>
          <p:cNvPr id="14" name="直接箭头连接符 13"/>
          <p:cNvCxnSpPr/>
          <p:nvPr>
            <p:custDataLst>
              <p:tags r:id="rId6"/>
            </p:custDataLst>
          </p:nvPr>
        </p:nvCxnSpPr>
        <p:spPr>
          <a:xfrm>
            <a:off x="3939540" y="1739265"/>
            <a:ext cx="376555" cy="9525"/>
          </a:xfrm>
          <a:prstGeom prst="straightConnector1">
            <a:avLst/>
          </a:prstGeom>
          <a:ln w="38100">
            <a:solidFill>
              <a:schemeClr val="accent3"/>
            </a:solidFill>
            <a:tailEnd type="arrow"/>
          </a:ln>
        </p:spPr>
        <p:style>
          <a:lnRef idx="1">
            <a:schemeClr val="accent1"/>
          </a:lnRef>
          <a:fillRef idx="0">
            <a:schemeClr val="accent1"/>
          </a:fillRef>
          <a:effectRef idx="0">
            <a:schemeClr val="accent1"/>
          </a:effectRef>
          <a:fontRef idx="minor">
            <a:schemeClr val="tx1"/>
          </a:fontRef>
        </p:style>
      </p:cxnSp>
      <p:cxnSp>
        <p:nvCxnSpPr>
          <p:cNvPr id="16" name="直接箭头连接符 15"/>
          <p:cNvCxnSpPr/>
          <p:nvPr>
            <p:custDataLst>
              <p:tags r:id="rId7"/>
            </p:custDataLst>
          </p:nvPr>
        </p:nvCxnSpPr>
        <p:spPr>
          <a:xfrm>
            <a:off x="3923030" y="1148715"/>
            <a:ext cx="376555" cy="9525"/>
          </a:xfrm>
          <a:prstGeom prst="straightConnector1">
            <a:avLst/>
          </a:prstGeom>
          <a:ln w="38100">
            <a:solidFill>
              <a:schemeClr val="accent3"/>
            </a:solidFill>
            <a:tailEnd type="arrow"/>
          </a:ln>
        </p:spPr>
        <p:style>
          <a:lnRef idx="1">
            <a:schemeClr val="accent1"/>
          </a:lnRef>
          <a:fillRef idx="0">
            <a:schemeClr val="accent1"/>
          </a:fillRef>
          <a:effectRef idx="0">
            <a:schemeClr val="accent1"/>
          </a:effectRef>
          <a:fontRef idx="minor">
            <a:schemeClr val="tx1"/>
          </a:fontRef>
        </p:style>
      </p:cxnSp>
      <p:cxnSp>
        <p:nvCxnSpPr>
          <p:cNvPr id="2" name="直接箭头连接符 1"/>
          <p:cNvCxnSpPr/>
          <p:nvPr>
            <p:custDataLst>
              <p:tags r:id="rId8"/>
            </p:custDataLst>
          </p:nvPr>
        </p:nvCxnSpPr>
        <p:spPr>
          <a:xfrm rot="5400000">
            <a:off x="3084511" y="3773792"/>
            <a:ext cx="214314" cy="1588"/>
          </a:xfrm>
          <a:prstGeom prst="straightConnector1">
            <a:avLst/>
          </a:prstGeom>
          <a:ln w="38100">
            <a:solidFill>
              <a:schemeClr val="accent3"/>
            </a:solidFill>
            <a:tailEnd type="arrow"/>
          </a:ln>
        </p:spPr>
        <p:style>
          <a:lnRef idx="1">
            <a:schemeClr val="accent1"/>
          </a:lnRef>
          <a:fillRef idx="0">
            <a:schemeClr val="accent1"/>
          </a:fillRef>
          <a:effectRef idx="0">
            <a:schemeClr val="accent1"/>
          </a:effectRef>
          <a:fontRef idx="minor">
            <a:schemeClr val="tx1"/>
          </a:fontRef>
        </p:style>
      </p:cxnSp>
      <p:cxnSp>
        <p:nvCxnSpPr>
          <p:cNvPr id="22" name="直接箭头连接符 21"/>
          <p:cNvCxnSpPr/>
          <p:nvPr>
            <p:custDataLst>
              <p:tags r:id="rId9"/>
            </p:custDataLst>
          </p:nvPr>
        </p:nvCxnSpPr>
        <p:spPr>
          <a:xfrm rot="5400000">
            <a:off x="3097846" y="4219562"/>
            <a:ext cx="214314" cy="1588"/>
          </a:xfrm>
          <a:prstGeom prst="straightConnector1">
            <a:avLst/>
          </a:prstGeom>
          <a:ln w="38100">
            <a:solidFill>
              <a:schemeClr val="accent3"/>
            </a:solidFill>
            <a:tailEnd type="arrow"/>
          </a:ln>
        </p:spPr>
        <p:style>
          <a:lnRef idx="1">
            <a:schemeClr val="accent1"/>
          </a:lnRef>
          <a:fillRef idx="0">
            <a:schemeClr val="accent1"/>
          </a:fillRef>
          <a:effectRef idx="0">
            <a:schemeClr val="accent1"/>
          </a:effectRef>
          <a:fontRef idx="minor">
            <a:schemeClr val="tx1"/>
          </a:fontRef>
        </p:style>
      </p:cxnSp>
      <p:sp>
        <p:nvSpPr>
          <p:cNvPr id="25" name="矩形 24"/>
          <p:cNvSpPr/>
          <p:nvPr/>
        </p:nvSpPr>
        <p:spPr>
          <a:xfrm>
            <a:off x="2540635" y="4973955"/>
            <a:ext cx="1353185" cy="288290"/>
          </a:xfrm>
          <a:prstGeom prst="rect">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p>
            <a:pPr algn="ctr"/>
            <a:r>
              <a:rPr lang="zh-CN" altLang="en-US" sz="900"/>
              <a:t>涉及部门办用土地</a:t>
            </a:r>
            <a:endParaRPr lang="zh-CN" altLang="en-US" sz="900"/>
          </a:p>
          <a:p>
            <a:pPr algn="ctr"/>
            <a:r>
              <a:rPr lang="zh-CN" altLang="en-US" sz="900"/>
              <a:t>审批并</a:t>
            </a:r>
            <a:r>
              <a:rPr lang="zh-CN" altLang="en-US" sz="900">
                <a:sym typeface="+mn-ea"/>
              </a:rPr>
              <a:t>监管</a:t>
            </a:r>
            <a:endParaRPr lang="zh-CN" altLang="en-US" sz="900"/>
          </a:p>
        </p:txBody>
      </p:sp>
      <p:cxnSp>
        <p:nvCxnSpPr>
          <p:cNvPr id="27" name="直接箭头连接符 26"/>
          <p:cNvCxnSpPr/>
          <p:nvPr>
            <p:custDataLst>
              <p:tags r:id="rId10"/>
            </p:custDataLst>
          </p:nvPr>
        </p:nvCxnSpPr>
        <p:spPr>
          <a:xfrm>
            <a:off x="3924300" y="5113655"/>
            <a:ext cx="376555" cy="9525"/>
          </a:xfrm>
          <a:prstGeom prst="straightConnector1">
            <a:avLst/>
          </a:prstGeom>
          <a:ln w="38100">
            <a:solidFill>
              <a:schemeClr val="accent3"/>
            </a:solidFill>
            <a:tailEnd type="arrow"/>
          </a:ln>
        </p:spPr>
        <p:style>
          <a:lnRef idx="1">
            <a:schemeClr val="accent1"/>
          </a:lnRef>
          <a:fillRef idx="0">
            <a:schemeClr val="accent1"/>
          </a:fillRef>
          <a:effectRef idx="0">
            <a:schemeClr val="accent1"/>
          </a:effectRef>
          <a:fontRef idx="minor">
            <a:schemeClr val="tx1"/>
          </a:fontRef>
        </p:style>
      </p:cxnSp>
      <p:sp>
        <p:nvSpPr>
          <p:cNvPr id="3" name="矩形 2"/>
          <p:cNvSpPr/>
          <p:nvPr/>
        </p:nvSpPr>
        <p:spPr>
          <a:xfrm>
            <a:off x="2540635" y="2671445"/>
            <a:ext cx="1368425" cy="360045"/>
          </a:xfrm>
          <a:prstGeom prst="rect">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p>
            <a:pPr algn="ctr"/>
            <a:r>
              <a:rPr lang="zh-CN" altLang="en-US" sz="900"/>
              <a:t>各镇（街）人民政府、办事处</a:t>
            </a:r>
            <a:endParaRPr lang="zh-CN" altLang="en-US" sz="900"/>
          </a:p>
        </p:txBody>
      </p:sp>
      <p:cxnSp>
        <p:nvCxnSpPr>
          <p:cNvPr id="8" name="直接箭头连接符 7"/>
          <p:cNvCxnSpPr/>
          <p:nvPr>
            <p:custDataLst>
              <p:tags r:id="rId11"/>
            </p:custDataLst>
          </p:nvPr>
        </p:nvCxnSpPr>
        <p:spPr>
          <a:xfrm rot="5400000">
            <a:off x="3083241" y="2557132"/>
            <a:ext cx="214314" cy="1588"/>
          </a:xfrm>
          <a:prstGeom prst="straightConnector1">
            <a:avLst/>
          </a:prstGeom>
          <a:ln w="38100">
            <a:solidFill>
              <a:schemeClr val="accent3"/>
            </a:solidFill>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p:sld>
</file>

<file path=ppt/tags/tag1.xml><?xml version="1.0" encoding="utf-8"?>
<p:tagLst xmlns:p="http://schemas.openxmlformats.org/presentationml/2006/main">
  <p:tag name="KSO_WM_BEAUTIFY_FLAG" val=""/>
</p:tagLst>
</file>

<file path=ppt/tags/tag10.xml><?xml version="1.0" encoding="utf-8"?>
<p:tagLst xmlns:p="http://schemas.openxmlformats.org/presentationml/2006/main">
  <p:tag name="KSO_WM_BEAUTIFY_FLAG" val=""/>
</p:tagLst>
</file>

<file path=ppt/tags/tag11.xml><?xml version="1.0" encoding="utf-8"?>
<p:tagLst xmlns:p="http://schemas.openxmlformats.org/presentationml/2006/main">
  <p:tag name="KSO_WM_BEAUTIFY_FLAG" val=""/>
</p:tagLst>
</file>

<file path=ppt/tags/tag12.xml><?xml version="1.0" encoding="utf-8"?>
<p:tagLst xmlns:p="http://schemas.openxmlformats.org/presentationml/2006/main">
  <p:tag name="commondata" val="eyJoZGlkIjoiNzZhZGMyZDFjODUzN2ZmNzljN2RkMGE5MTVjNmE5MDkifQ=="/>
</p:tagLst>
</file>

<file path=ppt/tags/tag2.xml><?xml version="1.0" encoding="utf-8"?>
<p:tagLst xmlns:p="http://schemas.openxmlformats.org/presentationml/2006/main">
  <p:tag name="KSO_WM_BEAUTIFY_FLAG" val=""/>
</p:tagLst>
</file>

<file path=ppt/tags/tag3.xml><?xml version="1.0" encoding="utf-8"?>
<p:tagLst xmlns:p="http://schemas.openxmlformats.org/presentationml/2006/main">
  <p:tag name="KSO_WM_BEAUTIFY_FLAG" val=""/>
</p:tagLst>
</file>

<file path=ppt/tags/tag4.xml><?xml version="1.0" encoding="utf-8"?>
<p:tagLst xmlns:p="http://schemas.openxmlformats.org/presentationml/2006/main">
  <p:tag name="KSO_WM_BEAUTIFY_FLAG" val=""/>
</p:tagLst>
</file>

<file path=ppt/tags/tag5.xml><?xml version="1.0" encoding="utf-8"?>
<p:tagLst xmlns:p="http://schemas.openxmlformats.org/presentationml/2006/main">
  <p:tag name="KSO_WM_BEAUTIFY_FLAG" val=""/>
</p:tagLst>
</file>

<file path=ppt/tags/tag6.xml><?xml version="1.0" encoding="utf-8"?>
<p:tagLst xmlns:p="http://schemas.openxmlformats.org/presentationml/2006/main">
  <p:tag name="KSO_WM_BEAUTIFY_FLAG" val=""/>
</p:tagLst>
</file>

<file path=ppt/tags/tag7.xml><?xml version="1.0" encoding="utf-8"?>
<p:tagLst xmlns:p="http://schemas.openxmlformats.org/presentationml/2006/main">
  <p:tag name="KSO_WM_BEAUTIFY_FLAG" val=""/>
</p:tagLst>
</file>

<file path=ppt/tags/tag8.xml><?xml version="1.0" encoding="utf-8"?>
<p:tagLst xmlns:p="http://schemas.openxmlformats.org/presentationml/2006/main">
  <p:tag name="KSO_WM_BEAUTIFY_FLAG" val=""/>
</p:tagLst>
</file>

<file path=ppt/tags/tag9.xml><?xml version="1.0" encoding="utf-8"?>
<p:tagLst xmlns:p="http://schemas.openxmlformats.org/presentationml/2006/main">
  <p:tag name="KSO_WM_BEAUTIFY_FLAG" val=""/>
</p:tagLst>
</file>

<file path=ppt/theme/theme1.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rtlCol="0" anchor="ctr"/>
      <a:lstStyle>
        <a:defPPr algn="ctr">
          <a:defRPr sz="900"/>
        </a:defPPr>
      </a:lstStyle>
      <a:style>
        <a:lnRef idx="2">
          <a:schemeClr val="accent5">
            <a:shade val="50000"/>
          </a:schemeClr>
        </a:lnRef>
        <a:fillRef idx="1">
          <a:schemeClr val="accent5"/>
        </a:fillRef>
        <a:effectRef idx="0">
          <a:schemeClr val="accent5"/>
        </a:effectRef>
        <a:fontRef idx="minor">
          <a:schemeClr val="lt1"/>
        </a:fontRef>
      </a:style>
    </a:spDef>
    <a:lnDef>
      <a:spPr>
        <a:ln w="38100">
          <a:solidFill>
            <a:schemeClr val="accent3"/>
          </a:solidFill>
          <a:tailEnd type="arrow"/>
        </a:ln>
      </a:spPr>
      <a:bodyPr/>
      <a:lstStyle/>
      <a:style>
        <a:lnRef idx="1">
          <a:schemeClr val="accent1"/>
        </a:lnRef>
        <a:fillRef idx="0">
          <a:schemeClr val="accent1"/>
        </a:fillRef>
        <a:effectRef idx="0">
          <a:schemeClr val="accent1"/>
        </a:effectRef>
        <a:fontRef idx="minor">
          <a:schemeClr val="tx1"/>
        </a:fontRef>
      </a:style>
    </a:lnDef>
  </a:objectDefaul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439</Words>
  <Application>WPS 演示</Application>
  <PresentationFormat>全屏显示(4:3)</PresentationFormat>
  <Paragraphs>30</Paragraphs>
  <Slides>1</Slides>
  <Notes>0</Notes>
  <HiddenSlides>0</HiddenSlides>
  <MMClips>0</MMClips>
  <ScaleCrop>false</ScaleCrop>
  <HeadingPairs>
    <vt:vector size="6" baseType="variant">
      <vt:variant>
        <vt:lpstr>已用的字体</vt:lpstr>
      </vt:variant>
      <vt:variant>
        <vt:i4>6</vt:i4>
      </vt:variant>
      <vt:variant>
        <vt:lpstr>主题</vt:lpstr>
      </vt:variant>
      <vt:variant>
        <vt:i4>1</vt:i4>
      </vt:variant>
      <vt:variant>
        <vt:lpstr>幻灯片标题</vt:lpstr>
      </vt:variant>
      <vt:variant>
        <vt:i4>1</vt:i4>
      </vt:variant>
    </vt:vector>
  </HeadingPairs>
  <TitlesOfParts>
    <vt:vector size="8" baseType="lpstr">
      <vt:lpstr>Arial</vt:lpstr>
      <vt:lpstr>宋体</vt:lpstr>
      <vt:lpstr>Wingdings</vt:lpstr>
      <vt:lpstr>Calibri</vt:lpstr>
      <vt:lpstr>微软雅黑</vt:lpstr>
      <vt:lpstr>Arial Unicode MS</vt:lpstr>
      <vt:lpstr>Office 主题</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幻灯片 1</dc:title>
  <dc:creator>Windows 用户</dc:creator>
  <cp:lastModifiedBy>罗肖洒</cp:lastModifiedBy>
  <cp:revision>59</cp:revision>
  <dcterms:created xsi:type="dcterms:W3CDTF">2016-07-27T08:10:00Z</dcterms:created>
  <dcterms:modified xsi:type="dcterms:W3CDTF">2023-12-01T09:07:49Z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2052-12.1.0.15712</vt:lpwstr>
  </property>
  <property fmtid="{D5CDD505-2E9C-101B-9397-08002B2CF9AE}" pid="3" name="ICV">
    <vt:lpwstr>E7F670D00A8346DFBD77DCA30DAC426D</vt:lpwstr>
  </property>
</Properties>
</file>