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Lst>
  <p:sldSz cx="9144000" cy="6858000" type="screen4x3"/>
  <p:notesSz cx="6858000" cy="9144000"/>
  <p:custDataLst>
    <p:tags r:id="rId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8" userDrawn="1">
          <p15:clr>
            <a:srgbClr val="A4A3A4"/>
          </p15:clr>
        </p15:guide>
        <p15:guide id="2" pos="28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34572" autoAdjust="0"/>
    <p:restoredTop sz="86369" autoAdjust="0"/>
  </p:normalViewPr>
  <p:slideViewPr>
    <p:cSldViewPr showGuides="1">
      <p:cViewPr varScale="1">
        <p:scale>
          <a:sx n="89" d="100"/>
          <a:sy n="89" d="100"/>
        </p:scale>
        <p:origin x="-1530" y="-96"/>
      </p:cViewPr>
      <p:guideLst>
        <p:guide orient="horz" pos="2138"/>
        <p:guide pos="2881"/>
      </p:guideLst>
    </p:cSldViewPr>
  </p:slideViewPr>
  <p:outlineViewPr>
    <p:cViewPr>
      <p:scale>
        <a:sx n="33" d="100"/>
        <a:sy n="33" d="100"/>
      </p:scale>
      <p:origin x="222"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7" Type="http://schemas.openxmlformats.org/officeDocument/2006/relationships/tags" Target="tags/tag12.xml"/><Relationship Id="rId6" Type="http://schemas.openxmlformats.org/officeDocument/2006/relationships/tableStyles" Target="tableStyles.xml"/><Relationship Id="rId5" Type="http://schemas.openxmlformats.org/officeDocument/2006/relationships/viewProps" Target="viewProps.xml"/><Relationship Id="rId4" Type="http://schemas.openxmlformats.org/officeDocument/2006/relationships/presProps" Target="presProps.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EF3B42ED-701E-4780-B263-2E417B3A1B26}"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629A67B-D4EC-4412-86BF-30C9CF64214A}"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F3B42ED-701E-4780-B263-2E417B3A1B26}"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629A67B-D4EC-4412-86BF-30C9CF64214A}"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F3B42ED-701E-4780-B263-2E417B3A1B26}"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629A67B-D4EC-4412-86BF-30C9CF64214A}"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F3B42ED-701E-4780-B263-2E417B3A1B26}"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629A67B-D4EC-4412-86BF-30C9CF64214A}"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EF3B42ED-701E-4780-B263-2E417B3A1B26}"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629A67B-D4EC-4412-86BF-30C9CF64214A}"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EF3B42ED-701E-4780-B263-2E417B3A1B26}"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629A67B-D4EC-4412-86BF-30C9CF64214A}"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EF3B42ED-701E-4780-B263-2E417B3A1B26}"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6629A67B-D4EC-4412-86BF-30C9CF64214A}"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EF3B42ED-701E-4780-B263-2E417B3A1B26}"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6629A67B-D4EC-4412-86BF-30C9CF64214A}"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EF3B42ED-701E-4780-B263-2E417B3A1B26}"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6629A67B-D4EC-4412-86BF-30C9CF64214A}"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EF3B42ED-701E-4780-B263-2E417B3A1B26}"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629A67B-D4EC-4412-86BF-30C9CF64214A}"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EF3B42ED-701E-4780-B263-2E417B3A1B26}"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629A67B-D4EC-4412-86BF-30C9CF64214A}"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3B42ED-701E-4780-B263-2E417B3A1B26}" type="datetimeFigureOut">
              <a:rPr lang="zh-CN" altLang="en-US" smtClean="0"/>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29A67B-D4EC-4412-86BF-30C9CF64214A}"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tags" Target="../tags/tag9.xml"/><Relationship Id="rId8" Type="http://schemas.openxmlformats.org/officeDocument/2006/relationships/tags" Target="../tags/tag8.xml"/><Relationship Id="rId7" Type="http://schemas.openxmlformats.org/officeDocument/2006/relationships/tags" Target="../tags/tag7.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2" Type="http://schemas.openxmlformats.org/officeDocument/2006/relationships/slideLayout" Target="../slideLayouts/slideLayout1.xml"/><Relationship Id="rId11" Type="http://schemas.openxmlformats.org/officeDocument/2006/relationships/tags" Target="../tags/tag11.xml"/><Relationship Id="rId10" Type="http://schemas.openxmlformats.org/officeDocument/2006/relationships/tags" Target="../tags/tag10.xml"/><Relationship Id="rId1" Type="http://schemas.openxmlformats.org/officeDocument/2006/relationships/tags" Target="../tags/ta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2562225" y="285750"/>
            <a:ext cx="3394075" cy="42862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zh-CN" altLang="en-US" dirty="0" smtClean="0"/>
              <a:t>新丰县砂石场审批指引流程图</a:t>
            </a:r>
            <a:endParaRPr lang="zh-CN" altLang="en-US" dirty="0"/>
          </a:p>
        </p:txBody>
      </p:sp>
      <p:sp>
        <p:nvSpPr>
          <p:cNvPr id="10" name="矩形 9"/>
          <p:cNvSpPr/>
          <p:nvPr/>
        </p:nvSpPr>
        <p:spPr>
          <a:xfrm>
            <a:off x="2565400" y="1560195"/>
            <a:ext cx="1338580" cy="35941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zh-CN" altLang="en-US" sz="900" dirty="0"/>
              <a:t>办理土地租凭协议</a:t>
            </a:r>
            <a:endParaRPr lang="zh-CN" altLang="en-US" sz="900" dirty="0"/>
          </a:p>
          <a:p>
            <a:pPr algn="ctr"/>
            <a:r>
              <a:rPr lang="zh-CN" altLang="en-US" sz="900" dirty="0"/>
              <a:t>或合同</a:t>
            </a:r>
            <a:endParaRPr lang="zh-CN" altLang="en-US" sz="900" dirty="0"/>
          </a:p>
        </p:txBody>
      </p:sp>
      <p:sp>
        <p:nvSpPr>
          <p:cNvPr id="12" name="矩形 11"/>
          <p:cNvSpPr/>
          <p:nvPr/>
        </p:nvSpPr>
        <p:spPr>
          <a:xfrm>
            <a:off x="2555875" y="1035050"/>
            <a:ext cx="1338580" cy="27432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zh-CN" altLang="en-US" sz="900" dirty="0" smtClean="0"/>
              <a:t>个人或单位申请</a:t>
            </a:r>
            <a:endParaRPr lang="zh-CN" altLang="en-US" sz="900" dirty="0" smtClean="0"/>
          </a:p>
        </p:txBody>
      </p:sp>
      <p:sp>
        <p:nvSpPr>
          <p:cNvPr id="15" name="矩形 14"/>
          <p:cNvSpPr/>
          <p:nvPr/>
        </p:nvSpPr>
        <p:spPr>
          <a:xfrm>
            <a:off x="2566035" y="4356100"/>
            <a:ext cx="1338580" cy="34925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zh-CN" altLang="en-US" sz="900" dirty="0"/>
              <a:t>生态环境局</a:t>
            </a:r>
            <a:endParaRPr lang="zh-CN" altLang="en-US" sz="900" dirty="0"/>
          </a:p>
          <a:p>
            <a:pPr algn="ctr"/>
            <a:r>
              <a:rPr lang="zh-CN" altLang="en-US" sz="900" dirty="0"/>
              <a:t>洗砂排放审核</a:t>
            </a:r>
            <a:endParaRPr lang="zh-CN" altLang="en-US" sz="900" dirty="0"/>
          </a:p>
        </p:txBody>
      </p:sp>
      <p:cxnSp>
        <p:nvCxnSpPr>
          <p:cNvPr id="36" name="直接箭头连接符 35"/>
          <p:cNvCxnSpPr/>
          <p:nvPr/>
        </p:nvCxnSpPr>
        <p:spPr>
          <a:xfrm rot="5400000">
            <a:off x="3101021" y="4811718"/>
            <a:ext cx="214314" cy="1588"/>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37" name="直接箭头连接符 36"/>
          <p:cNvCxnSpPr/>
          <p:nvPr/>
        </p:nvCxnSpPr>
        <p:spPr>
          <a:xfrm rot="5400000">
            <a:off x="3118166" y="1426197"/>
            <a:ext cx="214314" cy="1588"/>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sp>
        <p:nvSpPr>
          <p:cNvPr id="50" name="矩形 49"/>
          <p:cNvSpPr/>
          <p:nvPr/>
        </p:nvSpPr>
        <p:spPr>
          <a:xfrm>
            <a:off x="2555875" y="3892550"/>
            <a:ext cx="1338580" cy="220345"/>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zh-CN" altLang="en-US" sz="900" dirty="0" smtClean="0"/>
              <a:t>税务局办理登记证</a:t>
            </a:r>
            <a:endParaRPr lang="zh-CN" altLang="en-US" sz="900" dirty="0" smtClean="0"/>
          </a:p>
        </p:txBody>
      </p:sp>
      <p:sp>
        <p:nvSpPr>
          <p:cNvPr id="49" name="矩形 48"/>
          <p:cNvSpPr/>
          <p:nvPr/>
        </p:nvSpPr>
        <p:spPr>
          <a:xfrm>
            <a:off x="4500245" y="2216785"/>
            <a:ext cx="1450975" cy="163322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sz="900" dirty="0" smtClean="0">
                <a:sym typeface="+mn-ea"/>
              </a:rPr>
              <a:t>砂石场建设方案（不限于以下条件）：砂石场平面布置（含面积、四至以及临时管理房、进出场道路、供电、供水、截水沟、入河排水沟等临时设施的结构、位置及布置方案）； 设计堆放高度；设计使用期限；现场地形测量图纸及砂石场有关设施设计图纸；运营期限届满后的清理方案。</a:t>
            </a:r>
            <a:endParaRPr sz="900" dirty="0" smtClean="0">
              <a:sym typeface="+mn-ea"/>
            </a:endParaRPr>
          </a:p>
        </p:txBody>
      </p:sp>
      <p:sp>
        <p:nvSpPr>
          <p:cNvPr id="51" name="矩形 50"/>
          <p:cNvSpPr/>
          <p:nvPr/>
        </p:nvSpPr>
        <p:spPr>
          <a:xfrm>
            <a:off x="4500245" y="981075"/>
            <a:ext cx="1456690" cy="59817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zh-CN" altLang="en-US" sz="900" dirty="0" smtClean="0">
                <a:sym typeface="+mn-ea"/>
              </a:rPr>
              <a:t>个人申报提供身份证复印件或单位申报提供单位营业执照及组织机构代码证复印件，并交验原件。</a:t>
            </a:r>
            <a:endParaRPr lang="zh-CN" altLang="en-US" sz="900" dirty="0" smtClean="0">
              <a:sym typeface="+mn-ea"/>
            </a:endParaRPr>
          </a:p>
        </p:txBody>
      </p:sp>
      <p:sp>
        <p:nvSpPr>
          <p:cNvPr id="52" name="矩形 51"/>
          <p:cNvSpPr/>
          <p:nvPr/>
        </p:nvSpPr>
        <p:spPr>
          <a:xfrm>
            <a:off x="4500245" y="4005580"/>
            <a:ext cx="1446530" cy="2026285"/>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l"/>
            <a:r>
              <a:rPr lang="zh-CN" altLang="en-US" sz="900" dirty="0" smtClean="0">
                <a:sym typeface="+mn-ea"/>
              </a:rPr>
              <a:t>用地审批：依法办理用地审批手续，选址应避让永久基本农田、生态保护红线和耕地，必须提供项目选址矢量红线数据(大地2000坐标系坐标数据)。涉及河道管理范围内土地和岸线利用的，还应当符合行洪、输水的要求。涉及交通、林业等部门的，依法依规审批。如需使用新增用地，需完善用地报批及供地等手续后，方能动工建设。</a:t>
            </a:r>
            <a:endParaRPr lang="zh-CN" altLang="en-US" sz="900" dirty="0"/>
          </a:p>
        </p:txBody>
      </p:sp>
      <p:sp>
        <p:nvSpPr>
          <p:cNvPr id="53" name="矩形 52"/>
          <p:cNvSpPr/>
          <p:nvPr/>
        </p:nvSpPr>
        <p:spPr>
          <a:xfrm>
            <a:off x="4500245" y="1624965"/>
            <a:ext cx="1446530" cy="40259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zh-CN" altLang="en-US" sz="900" dirty="0" smtClean="0">
                <a:sym typeface="+mn-ea"/>
              </a:rPr>
              <a:t>包括场地租赁合同或所占用土地权属人同意意见等。</a:t>
            </a:r>
            <a:endParaRPr lang="zh-CN" altLang="en-US" sz="900" dirty="0" smtClean="0">
              <a:sym typeface="+mn-ea"/>
            </a:endParaRPr>
          </a:p>
        </p:txBody>
      </p:sp>
      <p:cxnSp>
        <p:nvCxnSpPr>
          <p:cNvPr id="5" name="直接箭头连接符 4"/>
          <p:cNvCxnSpPr/>
          <p:nvPr>
            <p:custDataLst>
              <p:tags r:id="rId1"/>
            </p:custDataLst>
          </p:nvPr>
        </p:nvCxnSpPr>
        <p:spPr>
          <a:xfrm rot="5400000">
            <a:off x="3099751" y="2031352"/>
            <a:ext cx="214314" cy="1588"/>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sp>
        <p:nvSpPr>
          <p:cNvPr id="6" name="矩形 5"/>
          <p:cNvSpPr/>
          <p:nvPr>
            <p:custDataLst>
              <p:tags r:id="rId2"/>
            </p:custDataLst>
          </p:nvPr>
        </p:nvSpPr>
        <p:spPr>
          <a:xfrm>
            <a:off x="2543175" y="2177415"/>
            <a:ext cx="1360805" cy="27305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p>
            <a:pPr algn="ctr"/>
            <a:r>
              <a:rPr lang="zh-CN" altLang="en-US" sz="900" dirty="0"/>
              <a:t>砂石场建设方案</a:t>
            </a:r>
            <a:endParaRPr lang="zh-CN" altLang="en-US" sz="900" dirty="0"/>
          </a:p>
        </p:txBody>
      </p:sp>
      <p:cxnSp>
        <p:nvCxnSpPr>
          <p:cNvPr id="7" name="直接箭头连接符 6"/>
          <p:cNvCxnSpPr/>
          <p:nvPr>
            <p:custDataLst>
              <p:tags r:id="rId3"/>
            </p:custDataLst>
          </p:nvPr>
        </p:nvCxnSpPr>
        <p:spPr>
          <a:xfrm>
            <a:off x="3964305" y="2303780"/>
            <a:ext cx="376555" cy="9525"/>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sp>
        <p:nvSpPr>
          <p:cNvPr id="11" name="矩形 10"/>
          <p:cNvSpPr/>
          <p:nvPr>
            <p:custDataLst>
              <p:tags r:id="rId4"/>
            </p:custDataLst>
          </p:nvPr>
        </p:nvSpPr>
        <p:spPr>
          <a:xfrm>
            <a:off x="2561590" y="3308985"/>
            <a:ext cx="1343025" cy="36322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p>
            <a:pPr algn="ctr"/>
            <a:r>
              <a:rPr lang="zh-CN" altLang="en-US" sz="900" dirty="0"/>
              <a:t>市场监督管理局</a:t>
            </a:r>
            <a:endParaRPr lang="zh-CN" altLang="en-US" sz="900" dirty="0"/>
          </a:p>
          <a:p>
            <a:pPr algn="ctr"/>
            <a:r>
              <a:rPr lang="zh-CN" altLang="en-US" sz="900" dirty="0"/>
              <a:t>办理营业执照</a:t>
            </a:r>
            <a:endParaRPr lang="zh-CN" altLang="en-US" sz="900" dirty="0"/>
          </a:p>
        </p:txBody>
      </p:sp>
      <p:cxnSp>
        <p:nvCxnSpPr>
          <p:cNvPr id="13" name="直接箭头连接符 12"/>
          <p:cNvCxnSpPr/>
          <p:nvPr>
            <p:custDataLst>
              <p:tags r:id="rId5"/>
            </p:custDataLst>
          </p:nvPr>
        </p:nvCxnSpPr>
        <p:spPr>
          <a:xfrm rot="5400000">
            <a:off x="3101021" y="3144507"/>
            <a:ext cx="214314" cy="1588"/>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14" name="直接箭头连接符 13"/>
          <p:cNvCxnSpPr/>
          <p:nvPr>
            <p:custDataLst>
              <p:tags r:id="rId6"/>
            </p:custDataLst>
          </p:nvPr>
        </p:nvCxnSpPr>
        <p:spPr>
          <a:xfrm>
            <a:off x="3939540" y="1739265"/>
            <a:ext cx="376555" cy="9525"/>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16" name="直接箭头连接符 15"/>
          <p:cNvCxnSpPr/>
          <p:nvPr>
            <p:custDataLst>
              <p:tags r:id="rId7"/>
            </p:custDataLst>
          </p:nvPr>
        </p:nvCxnSpPr>
        <p:spPr>
          <a:xfrm>
            <a:off x="3923030" y="1148715"/>
            <a:ext cx="376555" cy="9525"/>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2" name="直接箭头连接符 1"/>
          <p:cNvCxnSpPr/>
          <p:nvPr>
            <p:custDataLst>
              <p:tags r:id="rId8"/>
            </p:custDataLst>
          </p:nvPr>
        </p:nvCxnSpPr>
        <p:spPr>
          <a:xfrm rot="5400000">
            <a:off x="3084511" y="3773792"/>
            <a:ext cx="214314" cy="1588"/>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cxnSp>
        <p:nvCxnSpPr>
          <p:cNvPr id="22" name="直接箭头连接符 21"/>
          <p:cNvCxnSpPr/>
          <p:nvPr>
            <p:custDataLst>
              <p:tags r:id="rId9"/>
            </p:custDataLst>
          </p:nvPr>
        </p:nvCxnSpPr>
        <p:spPr>
          <a:xfrm rot="5400000">
            <a:off x="3097846" y="4219562"/>
            <a:ext cx="214314" cy="1588"/>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sp>
        <p:nvSpPr>
          <p:cNvPr id="25" name="矩形 24"/>
          <p:cNvSpPr/>
          <p:nvPr/>
        </p:nvSpPr>
        <p:spPr>
          <a:xfrm>
            <a:off x="2540635" y="4973955"/>
            <a:ext cx="1353185" cy="28829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p>
            <a:pPr algn="ctr"/>
            <a:r>
              <a:rPr lang="zh-CN" altLang="en-US" sz="900"/>
              <a:t>涉及部门办用土地</a:t>
            </a:r>
            <a:endParaRPr lang="zh-CN" altLang="en-US" sz="900"/>
          </a:p>
          <a:p>
            <a:pPr algn="ctr"/>
            <a:r>
              <a:rPr lang="zh-CN" altLang="en-US" sz="900"/>
              <a:t>审批并</a:t>
            </a:r>
            <a:r>
              <a:rPr lang="zh-CN" altLang="en-US" sz="900">
                <a:sym typeface="+mn-ea"/>
              </a:rPr>
              <a:t>监管</a:t>
            </a:r>
            <a:endParaRPr lang="zh-CN" altLang="en-US" sz="900"/>
          </a:p>
        </p:txBody>
      </p:sp>
      <p:cxnSp>
        <p:nvCxnSpPr>
          <p:cNvPr id="27" name="直接箭头连接符 26"/>
          <p:cNvCxnSpPr/>
          <p:nvPr>
            <p:custDataLst>
              <p:tags r:id="rId10"/>
            </p:custDataLst>
          </p:nvPr>
        </p:nvCxnSpPr>
        <p:spPr>
          <a:xfrm>
            <a:off x="3924300" y="5113655"/>
            <a:ext cx="376555" cy="9525"/>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sp>
        <p:nvSpPr>
          <p:cNvPr id="3" name="矩形 2"/>
          <p:cNvSpPr/>
          <p:nvPr/>
        </p:nvSpPr>
        <p:spPr>
          <a:xfrm>
            <a:off x="2540635" y="2671445"/>
            <a:ext cx="1368425" cy="360045"/>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p>
            <a:pPr algn="ctr"/>
            <a:r>
              <a:rPr lang="zh-CN" altLang="en-US" sz="900"/>
              <a:t>各镇（街）人民政府、办事处</a:t>
            </a:r>
            <a:endParaRPr lang="zh-CN" altLang="en-US" sz="900"/>
          </a:p>
        </p:txBody>
      </p:sp>
      <p:cxnSp>
        <p:nvCxnSpPr>
          <p:cNvPr id="8" name="直接箭头连接符 7"/>
          <p:cNvCxnSpPr/>
          <p:nvPr>
            <p:custDataLst>
              <p:tags r:id="rId11"/>
            </p:custDataLst>
          </p:nvPr>
        </p:nvCxnSpPr>
        <p:spPr>
          <a:xfrm rot="5400000">
            <a:off x="3083241" y="2557132"/>
            <a:ext cx="214314" cy="1588"/>
          </a:xfrm>
          <a:prstGeom prst="straightConnector1">
            <a:avLst/>
          </a:prstGeom>
          <a:ln w="38100">
            <a:solidFill>
              <a:schemeClr val="accent3"/>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ags/tag1.xml><?xml version="1.0" encoding="utf-8"?>
<p:tagLst xmlns:p="http://schemas.openxmlformats.org/presentationml/2006/main">
  <p:tag name="KSO_WM_BEAUTIFY_FLAG" val=""/>
</p:tagLst>
</file>

<file path=ppt/tags/tag10.xml><?xml version="1.0" encoding="utf-8"?>
<p:tagLst xmlns:p="http://schemas.openxmlformats.org/presentationml/2006/main">
  <p:tag name="KSO_WM_BEAUTIFY_FLAG" val=""/>
</p:tagLst>
</file>

<file path=ppt/tags/tag11.xml><?xml version="1.0" encoding="utf-8"?>
<p:tagLst xmlns:p="http://schemas.openxmlformats.org/presentationml/2006/main">
  <p:tag name="KSO_WM_BEAUTIFY_FLAG" val=""/>
</p:tagLst>
</file>

<file path=ppt/tags/tag12.xml><?xml version="1.0" encoding="utf-8"?>
<p:tagLst xmlns:p="http://schemas.openxmlformats.org/presentationml/2006/main">
  <p:tag name="commondata" val="eyJoZGlkIjoiNzZhZGMyZDFjODUzN2ZmNzljN2RkMGE5MTVjNmE5MDkifQ=="/>
</p:tagLst>
</file>

<file path=ppt/tags/tag2.xml><?xml version="1.0" encoding="utf-8"?>
<p:tagLst xmlns:p="http://schemas.openxmlformats.org/presentationml/2006/main">
  <p:tag name="KSO_WM_BEAUTIFY_FLAG" val=""/>
</p:tagLst>
</file>

<file path=ppt/tags/tag3.xml><?xml version="1.0" encoding="utf-8"?>
<p:tagLst xmlns:p="http://schemas.openxmlformats.org/presentationml/2006/main">
  <p:tag name="KSO_WM_BEAUTIFY_FLAG" val=""/>
</p:tagLst>
</file>

<file path=ppt/tags/tag4.xml><?xml version="1.0" encoding="utf-8"?>
<p:tagLst xmlns:p="http://schemas.openxmlformats.org/presentationml/2006/main">
  <p:tag name="KSO_WM_BEAUTIFY_FLAG" val=""/>
</p:tagLst>
</file>

<file path=ppt/tags/tag5.xml><?xml version="1.0" encoding="utf-8"?>
<p:tagLst xmlns:p="http://schemas.openxmlformats.org/presentationml/2006/main">
  <p:tag name="KSO_WM_BEAUTIFY_FLAG" val=""/>
</p:tagLst>
</file>

<file path=ppt/tags/tag6.xml><?xml version="1.0" encoding="utf-8"?>
<p:tagLst xmlns:p="http://schemas.openxmlformats.org/presentationml/2006/main">
  <p:tag name="KSO_WM_BEAUTIFY_FLAG" val=""/>
</p:tagLst>
</file>

<file path=ppt/tags/tag7.xml><?xml version="1.0" encoding="utf-8"?>
<p:tagLst xmlns:p="http://schemas.openxmlformats.org/presentationml/2006/main">
  <p:tag name="KSO_WM_BEAUTIFY_FLAG" val=""/>
</p:tagLst>
</file>

<file path=ppt/tags/tag8.xml><?xml version="1.0" encoding="utf-8"?>
<p:tagLst xmlns:p="http://schemas.openxmlformats.org/presentationml/2006/main">
  <p:tag name="KSO_WM_BEAUTIFY_FLAG" val=""/>
</p:tagLst>
</file>

<file path=ppt/tags/tag9.xml><?xml version="1.0" encoding="utf-8"?>
<p:tagLst xmlns:p="http://schemas.openxmlformats.org/presentationml/2006/main">
  <p:tag name="KSO_WM_BEAUTIFY_FLAG" val=""/>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900"/>
        </a:defPPr>
      </a:lstStyle>
      <a:style>
        <a:lnRef idx="2">
          <a:schemeClr val="accent5">
            <a:shade val="50000"/>
          </a:schemeClr>
        </a:lnRef>
        <a:fillRef idx="1">
          <a:schemeClr val="accent5"/>
        </a:fillRef>
        <a:effectRef idx="0">
          <a:schemeClr val="accent5"/>
        </a:effectRef>
        <a:fontRef idx="minor">
          <a:schemeClr val="lt1"/>
        </a:fontRef>
      </a:style>
    </a:spDef>
    <a:lnDef>
      <a:spPr>
        <a:ln w="38100">
          <a:solidFill>
            <a:schemeClr val="accent3"/>
          </a:solidFill>
          <a:tailEnd type="arrow"/>
        </a:ln>
      </a:spPr>
      <a:bodyPr/>
      <a:lstStyle/>
      <a:style>
        <a:lnRef idx="1">
          <a:schemeClr val="accent1"/>
        </a:lnRef>
        <a:fillRef idx="0">
          <a:schemeClr val="accent1"/>
        </a:fillRef>
        <a:effectRef idx="0">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439</Words>
  <Application>WPS 演示</Application>
  <PresentationFormat>全屏显示(4:3)</PresentationFormat>
  <Paragraphs>30</Paragraphs>
  <Slides>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vt:i4>
      </vt:variant>
    </vt:vector>
  </HeadingPairs>
  <TitlesOfParts>
    <vt:vector size="8" baseType="lpstr">
      <vt:lpstr>Arial</vt:lpstr>
      <vt:lpstr>宋体</vt:lpstr>
      <vt:lpstr>Wingdings</vt:lpstr>
      <vt:lpstr>Calibri</vt:lpstr>
      <vt:lpstr>微软雅黑</vt:lpstr>
      <vt:lpstr>Arial Unicode MS</vt:lpstr>
      <vt:lpstr>Office 主题</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罗肖洒</cp:lastModifiedBy>
  <cp:revision>59</cp:revision>
  <dcterms:created xsi:type="dcterms:W3CDTF">2016-07-27T08:10:00Z</dcterms:created>
  <dcterms:modified xsi:type="dcterms:W3CDTF">2023-12-01T09:07:49Z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2052-12.1.0.15712</vt:lpwstr>
  </property>
  <property fmtid="{D5CDD505-2E9C-101B-9397-08002B2CF9AE}" pid="3" name="ICV">
    <vt:lpwstr>E7F670D00A8346DFBD77DCA30DAC426D</vt:lpwstr>
  </property>
</Properties>
</file>